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1"/>
  </p:notesMasterIdLst>
  <p:sldIdLst>
    <p:sldId id="426" r:id="rId3"/>
    <p:sldId id="439" r:id="rId4"/>
    <p:sldId id="447" r:id="rId5"/>
    <p:sldId id="445" r:id="rId6"/>
    <p:sldId id="450" r:id="rId7"/>
    <p:sldId id="449" r:id="rId8"/>
    <p:sldId id="347" r:id="rId9"/>
    <p:sldId id="448" r:id="rId10"/>
    <p:sldId id="452" r:id="rId11"/>
    <p:sldId id="453" r:id="rId12"/>
    <p:sldId id="454" r:id="rId13"/>
    <p:sldId id="455" r:id="rId14"/>
    <p:sldId id="456" r:id="rId15"/>
    <p:sldId id="461" r:id="rId16"/>
    <p:sldId id="462" r:id="rId17"/>
    <p:sldId id="405" r:id="rId18"/>
    <p:sldId id="487" r:id="rId19"/>
    <p:sldId id="427" r:id="rId20"/>
    <p:sldId id="460" r:id="rId21"/>
    <p:sldId id="357" r:id="rId22"/>
    <p:sldId id="332" r:id="rId23"/>
    <p:sldId id="478" r:id="rId24"/>
    <p:sldId id="428" r:id="rId25"/>
    <p:sldId id="395" r:id="rId26"/>
    <p:sldId id="490" r:id="rId27"/>
    <p:sldId id="393" r:id="rId28"/>
    <p:sldId id="389" r:id="rId29"/>
    <p:sldId id="390" r:id="rId30"/>
    <p:sldId id="491" r:id="rId31"/>
    <p:sldId id="463" r:id="rId32"/>
    <p:sldId id="432" r:id="rId33"/>
    <p:sldId id="381" r:id="rId34"/>
    <p:sldId id="384" r:id="rId35"/>
    <p:sldId id="434" r:id="rId36"/>
    <p:sldId id="435" r:id="rId37"/>
    <p:sldId id="383" r:id="rId38"/>
    <p:sldId id="492" r:id="rId39"/>
    <p:sldId id="433" r:id="rId40"/>
    <p:sldId id="441" r:id="rId41"/>
    <p:sldId id="443" r:id="rId42"/>
    <p:sldId id="444" r:id="rId43"/>
    <p:sldId id="424" r:id="rId44"/>
    <p:sldId id="367" r:id="rId45"/>
    <p:sldId id="373" r:id="rId46"/>
    <p:sldId id="464" r:id="rId47"/>
    <p:sldId id="486" r:id="rId48"/>
    <p:sldId id="397" r:id="rId49"/>
    <p:sldId id="398" r:id="rId50"/>
    <p:sldId id="436" r:id="rId51"/>
    <p:sldId id="386" r:id="rId52"/>
    <p:sldId id="438" r:id="rId53"/>
    <p:sldId id="496" r:id="rId54"/>
    <p:sldId id="351" r:id="rId55"/>
    <p:sldId id="498" r:id="rId56"/>
    <p:sldId id="497" r:id="rId57"/>
    <p:sldId id="493" r:id="rId58"/>
    <p:sldId id="495" r:id="rId59"/>
    <p:sldId id="273" r:id="rId6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2" autoAdjust="0"/>
    <p:restoredTop sz="96928"/>
  </p:normalViewPr>
  <p:slideViewPr>
    <p:cSldViewPr snapToGrid="0" snapToObjects="1" showGuides="1">
      <p:cViewPr varScale="1">
        <p:scale>
          <a:sx n="117" d="100"/>
          <a:sy n="117" d="100"/>
        </p:scale>
        <p:origin x="200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3/25/21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3/25/21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5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3.svg"/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12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3" Type="http://schemas.openxmlformats.org/officeDocument/2006/relationships/image" Target="../media/image92.svg"/><Relationship Id="rId21" Type="http://schemas.openxmlformats.org/officeDocument/2006/relationships/image" Target="../media/image13.svg"/><Relationship Id="rId7" Type="http://schemas.openxmlformats.org/officeDocument/2006/relationships/image" Target="../media/image96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91.png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27.svg"/><Relationship Id="rId10" Type="http://schemas.openxmlformats.org/officeDocument/2006/relationships/image" Target="../media/image99.png"/><Relationship Id="rId19" Type="http://schemas.openxmlformats.org/officeDocument/2006/relationships/image" Target="../media/image11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12.svg"/><Relationship Id="rId3" Type="http://schemas.openxmlformats.org/officeDocument/2006/relationships/image" Target="../media/image105.svg"/><Relationship Id="rId7" Type="http://schemas.openxmlformats.org/officeDocument/2006/relationships/image" Target="../media/image40.pn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" Type="http://schemas.openxmlformats.org/officeDocument/2006/relationships/image" Target="../media/image30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sv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114.svg"/><Relationship Id="rId10" Type="http://schemas.openxmlformats.org/officeDocument/2006/relationships/image" Target="../media/image109.svg"/><Relationship Id="rId4" Type="http://schemas.openxmlformats.org/officeDocument/2006/relationships/image" Target="../media/image38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0.svg"/><Relationship Id="rId7" Type="http://schemas.openxmlformats.org/officeDocument/2006/relationships/image" Target="../media/image11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2.sv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0065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and Scalable Architecture for Permissioned Blockchain Fabrics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8855" y="2025254"/>
            <a:ext cx="5614289" cy="3062249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May depend on client (Zyzzyva)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D3393B-3679-E446-B476-00ADB6B32F0C}"/>
              </a:ext>
            </a:extLst>
          </p:cNvPr>
          <p:cNvSpPr txBox="1"/>
          <p:nvPr/>
        </p:nvSpPr>
        <p:spPr>
          <a:xfrm>
            <a:off x="931881" y="6413534"/>
            <a:ext cx="648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consensus on a system of 2 clusters.</a:t>
            </a:r>
          </a:p>
        </p:txBody>
      </p:sp>
    </p:spTree>
    <p:extLst>
      <p:ext uri="{BB962C8B-B14F-4D97-AF65-F5344CB8AC3E}">
        <p14:creationId xmlns:p14="http://schemas.microsoft.com/office/powerpoint/2010/main" val="20463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Cheap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71007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6999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429911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350151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67747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75201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8136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8480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544459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69034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600237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615251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548243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62782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544459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450266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60464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69089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90346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81878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69089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8345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7905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45270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311218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94640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60521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233372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95729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0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959" y="1805926"/>
            <a:ext cx="11468518" cy="401674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 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Still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6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Limited opportunities for out-of-order processing.</a:t>
            </a:r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RCC, each replica executes z requests, each belonging to a different primary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proofs.</a:t>
            </a:r>
          </a:p>
        </p:txBody>
      </p:sp>
    </p:spTree>
    <p:extLst>
      <p:ext uri="{BB962C8B-B14F-4D97-AF65-F5344CB8AC3E}">
        <p14:creationId xmlns:p14="http://schemas.microsoft.com/office/powerpoint/2010/main" val="28006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Computing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Blockchains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Resilient 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Computing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RDMA in BFT Consensus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SGX and Enclaves for stronger resilience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Storage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Sharded or Partitioned Databases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 Verification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Bloom Filters, Stacked Filters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Query Optimization and Data-Management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Need for efficient indexing.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Patricia Merkle-Trees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Distributed and/or Partitioned.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Authenticated LSMs.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works in this 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841546"/>
            <a:ext cx="12072257" cy="4893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Management,  2021.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Proof of Execution: Reaching Consensus through Fault-Tolerant Speculation, To appear in 24th International Conference Extending Database Technology (EDBT).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750884"/>
            <a:ext cx="11613312" cy="51706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6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16551</TotalTime>
  <Words>2167</Words>
  <Application>Microsoft Macintosh PowerPoint</Application>
  <PresentationFormat>Widescreen</PresentationFormat>
  <Paragraphs>494</Paragraphs>
  <Slides>58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Blockchain Applications??</vt:lpstr>
      <vt:lpstr>There are many more…</vt:lpstr>
      <vt:lpstr>Why only Cryptocurrencies?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PowerPoint Presentation</vt:lpstr>
      <vt:lpstr>Magical Ingredient  Cheap Inter-Cluster Sharing</vt:lpstr>
      <vt:lpstr>What Limits Current Systems? Primary-Backup Paradigm</vt:lpstr>
      <vt:lpstr>Our Proposal</vt:lpstr>
      <vt:lpstr>RCC Paradigm*</vt:lpstr>
      <vt:lpstr>PowerPoint Presentation</vt:lpstr>
      <vt:lpstr>Challenges?</vt:lpstr>
      <vt:lpstr>Secure Ordering</vt:lpstr>
      <vt:lpstr>Malicious Primaries Collusion</vt:lpstr>
      <vt:lpstr>Magical Ingredient  Good Instances are always Live</vt:lpstr>
      <vt:lpstr>Existing BFT Protocols: Rotating Primary</vt:lpstr>
      <vt:lpstr>Secure Ordering Solution</vt:lpstr>
      <vt:lpstr>Secure Ordering Solution</vt:lpstr>
      <vt:lpstr>Secure Ordering Solution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RCC on ResilientDB</vt:lpstr>
      <vt:lpstr>Scalability</vt:lpstr>
      <vt:lpstr>Batching</vt:lpstr>
      <vt:lpstr>The Big Picture…</vt:lpstr>
      <vt:lpstr>Future Directions… Blockchain Computing</vt:lpstr>
      <vt:lpstr>Future Directions… Blockchain Storage</vt:lpstr>
      <vt:lpstr>Other works in this Journey…</vt:lpstr>
      <vt:lpstr>Publications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731</cp:revision>
  <dcterms:created xsi:type="dcterms:W3CDTF">2018-08-17T23:07:33Z</dcterms:created>
  <dcterms:modified xsi:type="dcterms:W3CDTF">2021-03-25T19:49:16Z</dcterms:modified>
  <cp:category/>
</cp:coreProperties>
</file>